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8" r:id="rId4"/>
    <p:sldId id="278" r:id="rId5"/>
    <p:sldId id="257" r:id="rId6"/>
    <p:sldId id="282" r:id="rId7"/>
    <p:sldId id="281" r:id="rId8"/>
    <p:sldId id="280" r:id="rId9"/>
    <p:sldId id="279" r:id="rId10"/>
    <p:sldId id="259" r:id="rId11"/>
    <p:sldId id="268" r:id="rId12"/>
    <p:sldId id="288" r:id="rId13"/>
    <p:sldId id="305" r:id="rId14"/>
    <p:sldId id="291" r:id="rId15"/>
    <p:sldId id="289" r:id="rId16"/>
    <p:sldId id="290" r:id="rId17"/>
    <p:sldId id="300" r:id="rId18"/>
    <p:sldId id="301" r:id="rId19"/>
    <p:sldId id="302" r:id="rId20"/>
    <p:sldId id="284" r:id="rId21"/>
    <p:sldId id="285" r:id="rId22"/>
    <p:sldId id="286" r:id="rId23"/>
    <p:sldId id="292" r:id="rId24"/>
    <p:sldId id="294" r:id="rId25"/>
    <p:sldId id="293" r:id="rId26"/>
    <p:sldId id="297" r:id="rId27"/>
    <p:sldId id="299" r:id="rId28"/>
    <p:sldId id="298" r:id="rId29"/>
    <p:sldId id="303" r:id="rId30"/>
    <p:sldId id="304"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21" autoAdjust="0"/>
    <p:restoredTop sz="94624" autoAdjust="0"/>
  </p:normalViewPr>
  <p:slideViewPr>
    <p:cSldViewPr>
      <p:cViewPr>
        <p:scale>
          <a:sx n="75" d="100"/>
          <a:sy n="75" d="100"/>
        </p:scale>
        <p:origin x="-37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5AEB32A-C094-4426-B7E4-CA6355BB28C4}" type="datetimeFigureOut">
              <a:rPr lang="pt-BR" smtClean="0"/>
              <a:pPr/>
              <a:t>22/10/2015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91AC045-CD8E-4F7F-B402-2D2BA104C74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EB32A-C094-4426-B7E4-CA6355BB28C4}" type="datetimeFigureOut">
              <a:rPr lang="pt-BR" smtClean="0"/>
              <a:pPr/>
              <a:t>22/10/2015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AC045-CD8E-4F7F-B402-2D2BA104C74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INTRODUÇÃO A ABNT NBR 14039</a:t>
            </a:r>
            <a:endParaRPr lang="pt-BR" dirty="0"/>
          </a:p>
        </p:txBody>
      </p:sp>
      <p:sp>
        <p:nvSpPr>
          <p:cNvPr id="3" name="Subtítulo 2"/>
          <p:cNvSpPr>
            <a:spLocks noGrp="1"/>
          </p:cNvSpPr>
          <p:nvPr>
            <p:ph type="subTitle" idx="1"/>
          </p:nvPr>
        </p:nvSpPr>
        <p:spPr>
          <a:xfrm>
            <a:off x="1357290" y="3429000"/>
            <a:ext cx="6400800" cy="1752600"/>
          </a:xfrm>
        </p:spPr>
        <p:txBody>
          <a:bodyPr>
            <a:normAutofit/>
          </a:bodyPr>
          <a:lstStyle/>
          <a:p>
            <a:r>
              <a:rPr lang="pt-BR" dirty="0" smtClean="0"/>
              <a:t/>
            </a:r>
            <a:br>
              <a:rPr lang="pt-BR" dirty="0" smtClean="0"/>
            </a:br>
            <a:r>
              <a:rPr lang="pt-BR" dirty="0" smtClean="0"/>
              <a:t/>
            </a:r>
            <a:br>
              <a:rPr lang="pt-BR" dirty="0" smtClean="0"/>
            </a:b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28736"/>
            <a:ext cx="8229600" cy="4697427"/>
          </a:xfrm>
        </p:spPr>
        <p:txBody>
          <a:bodyPr>
            <a:normAutofit/>
          </a:bodyPr>
          <a:lstStyle/>
          <a:p>
            <a:pPr>
              <a:buNone/>
            </a:pPr>
            <a:r>
              <a:rPr lang="pt-BR" dirty="0" smtClean="0"/>
              <a:t> </a:t>
            </a:r>
          </a:p>
          <a:p>
            <a:pPr>
              <a:buNone/>
            </a:pPr>
            <a:r>
              <a:rPr lang="pt-BR" dirty="0" smtClean="0"/>
              <a:t> </a:t>
            </a:r>
          </a:p>
          <a:p>
            <a:pPr>
              <a:buNone/>
            </a:pPr>
            <a:endParaRPr lang="pt-BR" dirty="0" smtClean="0"/>
          </a:p>
          <a:p>
            <a:pPr>
              <a:buNone/>
            </a:pPr>
            <a:endParaRPr lang="pt-BR" dirty="0"/>
          </a:p>
        </p:txBody>
      </p:sp>
      <p:pic>
        <p:nvPicPr>
          <p:cNvPr id="4" name="Imagem 3" descr="nr10-conceitos-cp2-4-638.jpg"/>
          <p:cNvPicPr>
            <a:picLocks noChangeAspect="1"/>
          </p:cNvPicPr>
          <p:nvPr/>
        </p:nvPicPr>
        <p:blipFill>
          <a:blip r:embed="rId2"/>
          <a:stretch>
            <a:fillRect/>
          </a:stretch>
        </p:blipFill>
        <p:spPr>
          <a:xfrm>
            <a:off x="1285852" y="285728"/>
            <a:ext cx="6715172" cy="628654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034" y="285728"/>
            <a:ext cx="8229600" cy="1143000"/>
          </a:xfrm>
        </p:spPr>
        <p:txBody>
          <a:bodyPr>
            <a:normAutofit fontScale="90000"/>
          </a:bodyPr>
          <a:lstStyle/>
          <a:p>
            <a:r>
              <a:rPr lang="pt-BR" dirty="0" smtClean="0"/>
              <a:t/>
            </a:r>
            <a:br>
              <a:rPr lang="pt-BR" dirty="0" smtClean="0"/>
            </a:br>
            <a:r>
              <a:rPr lang="pt-BR" dirty="0" smtClean="0"/>
              <a:t/>
            </a:r>
            <a:br>
              <a:rPr lang="pt-BR" dirty="0" smtClean="0"/>
            </a:br>
            <a:r>
              <a:rPr lang="pt-BR" dirty="0" smtClean="0"/>
              <a:t>SUBESTAÇÕES</a:t>
            </a:r>
            <a:br>
              <a:rPr lang="pt-BR" dirty="0" smtClean="0"/>
            </a:br>
            <a:r>
              <a:rPr lang="pt-BR" dirty="0" smtClean="0"/>
              <a:t/>
            </a:r>
            <a:br>
              <a:rPr lang="pt-BR" dirty="0" smtClean="0"/>
            </a:br>
            <a:endParaRPr lang="pt-BR" dirty="0"/>
          </a:p>
        </p:txBody>
      </p:sp>
      <p:sp>
        <p:nvSpPr>
          <p:cNvPr id="3" name="Espaço Reservado para Conteúdo 2"/>
          <p:cNvSpPr>
            <a:spLocks noGrp="1"/>
          </p:cNvSpPr>
          <p:nvPr>
            <p:ph idx="1"/>
          </p:nvPr>
        </p:nvSpPr>
        <p:spPr>
          <a:xfrm>
            <a:off x="457200" y="1600201"/>
            <a:ext cx="8258204" cy="4686319"/>
          </a:xfrm>
        </p:spPr>
        <p:txBody>
          <a:bodyPr>
            <a:normAutofit/>
          </a:bodyPr>
          <a:lstStyle/>
          <a:p>
            <a:endParaRPr lang="pt-BR" dirty="0" smtClean="0"/>
          </a:p>
          <a:p>
            <a:pPr>
              <a:buNone/>
            </a:pPr>
            <a:endParaRPr lang="pt-BR" dirty="0" smtClean="0"/>
          </a:p>
        </p:txBody>
      </p:sp>
      <p:pic>
        <p:nvPicPr>
          <p:cNvPr id="4" name="Imagem 3" descr="Capturar01.PNG"/>
          <p:cNvPicPr>
            <a:picLocks noChangeAspect="1"/>
          </p:cNvPicPr>
          <p:nvPr/>
        </p:nvPicPr>
        <p:blipFill>
          <a:blip r:embed="rId2"/>
          <a:stretch>
            <a:fillRect/>
          </a:stretch>
        </p:blipFill>
        <p:spPr>
          <a:xfrm>
            <a:off x="714348" y="1214422"/>
            <a:ext cx="7143800" cy="54292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endParaRPr lang="pt-BR" sz="2400" dirty="0"/>
          </a:p>
        </p:txBody>
      </p:sp>
      <p:pic>
        <p:nvPicPr>
          <p:cNvPr id="4" name="Espaço Reservado para Conteúdo 3" descr="Capturar1.PNG"/>
          <p:cNvPicPr>
            <a:picLocks noGrp="1" noChangeAspect="1"/>
          </p:cNvPicPr>
          <p:nvPr>
            <p:ph idx="1"/>
          </p:nvPr>
        </p:nvPicPr>
        <p:blipFill>
          <a:blip r:embed="rId2"/>
          <a:stretch>
            <a:fillRect/>
          </a:stretch>
        </p:blipFill>
        <p:spPr>
          <a:xfrm>
            <a:off x="928662" y="428604"/>
            <a:ext cx="7168011" cy="618013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apturar777.PNG"/>
          <p:cNvPicPr>
            <a:picLocks noGrp="1" noChangeAspect="1"/>
          </p:cNvPicPr>
          <p:nvPr>
            <p:ph idx="1"/>
          </p:nvPr>
        </p:nvPicPr>
        <p:blipFill>
          <a:blip r:embed="rId2"/>
          <a:stretch>
            <a:fillRect/>
          </a:stretch>
        </p:blipFill>
        <p:spPr>
          <a:xfrm>
            <a:off x="500034" y="642918"/>
            <a:ext cx="8001056" cy="592935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apturar3.PNG"/>
          <p:cNvPicPr>
            <a:picLocks noGrp="1" noChangeAspect="1"/>
          </p:cNvPicPr>
          <p:nvPr>
            <p:ph idx="1"/>
          </p:nvPr>
        </p:nvPicPr>
        <p:blipFill>
          <a:blip r:embed="rId2"/>
          <a:stretch>
            <a:fillRect/>
          </a:stretch>
        </p:blipFill>
        <p:spPr>
          <a:xfrm>
            <a:off x="642910" y="428604"/>
            <a:ext cx="7858180" cy="602616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Capturar 3.PNG"/>
          <p:cNvPicPr>
            <a:picLocks noGrp="1" noChangeAspect="1"/>
          </p:cNvPicPr>
          <p:nvPr>
            <p:ph idx="1"/>
          </p:nvPr>
        </p:nvPicPr>
        <p:blipFill>
          <a:blip r:embed="rId2"/>
          <a:stretch>
            <a:fillRect/>
          </a:stretch>
        </p:blipFill>
        <p:spPr>
          <a:xfrm>
            <a:off x="571472" y="714356"/>
            <a:ext cx="7786741" cy="569755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apturar4.PNG"/>
          <p:cNvPicPr>
            <a:picLocks noGrp="1" noChangeAspect="1"/>
          </p:cNvPicPr>
          <p:nvPr>
            <p:ph idx="1"/>
          </p:nvPr>
        </p:nvPicPr>
        <p:blipFill>
          <a:blip r:embed="rId2"/>
          <a:stretch>
            <a:fillRect/>
          </a:stretch>
        </p:blipFill>
        <p:spPr>
          <a:xfrm>
            <a:off x="571472" y="428604"/>
            <a:ext cx="7858180" cy="593531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Trabalho realizado em Média tensão</a:t>
            </a:r>
            <a:endParaRPr lang="pt-BR" dirty="0"/>
          </a:p>
        </p:txBody>
      </p:sp>
      <p:sp>
        <p:nvSpPr>
          <p:cNvPr id="3" name="Espaço Reservado para Conteúdo 2"/>
          <p:cNvSpPr>
            <a:spLocks noGrp="1"/>
          </p:cNvSpPr>
          <p:nvPr>
            <p:ph idx="1"/>
          </p:nvPr>
        </p:nvSpPr>
        <p:spPr/>
        <p:txBody>
          <a:bodyPr>
            <a:normAutofit fontScale="70000" lnSpcReduction="20000"/>
          </a:bodyPr>
          <a:lstStyle/>
          <a:p>
            <a:pPr>
              <a:buNone/>
            </a:pPr>
            <a:r>
              <a:rPr lang="pt-BR" dirty="0" smtClean="0"/>
              <a:t> 8.3 Operação</a:t>
            </a:r>
          </a:p>
          <a:p>
            <a:r>
              <a:rPr lang="pt-BR" dirty="0" smtClean="0"/>
              <a:t>8.3.1 Somente é admitida a operação de instalações de média tensão por pessoal qualificado (BA5).</a:t>
            </a:r>
          </a:p>
          <a:p>
            <a:r>
              <a:rPr lang="pt-BR" dirty="0" smtClean="0"/>
              <a:t>8.3.2 É obrigatório o uso de EPC (equipamentos de proteção coletiva) e EPI (equipamentos de proteção</a:t>
            </a:r>
          </a:p>
          <a:p>
            <a:r>
              <a:rPr lang="pt-BR" dirty="0" smtClean="0"/>
              <a:t>individual) apropriados em todos os serviços de operação das instalações elétricas de média tensão, exceto nos</a:t>
            </a:r>
          </a:p>
          <a:p>
            <a:r>
              <a:rPr lang="pt-BR" dirty="0" smtClean="0"/>
              <a:t>casos de operação remota, onde as medidas de proteção contra contato direto e indireto devem atender à</a:t>
            </a:r>
          </a:p>
          <a:p>
            <a:r>
              <a:rPr lang="pt-BR" dirty="0" smtClean="0"/>
              <a:t>ABNT NBR 5410. </a:t>
            </a:r>
          </a:p>
          <a:p>
            <a:r>
              <a:rPr lang="pt-BR" smtClean="0"/>
              <a:t>9.1.6 O </a:t>
            </a:r>
            <a:r>
              <a:rPr lang="pt-BR" dirty="0" smtClean="0"/>
              <a:t>acesso a subestações somente é permitido a pessoas BA4 e BA5, sendo proibido o acesso a</a:t>
            </a:r>
            <a:br>
              <a:rPr lang="pt-BR" dirty="0" smtClean="0"/>
            </a:br>
            <a:r>
              <a:rPr lang="pt-BR" dirty="0" smtClean="0"/>
              <a:t>pessoas BA1.</a:t>
            </a:r>
            <a:br>
              <a:rPr lang="pt-BR" dirty="0" smtClean="0"/>
            </a:b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214290"/>
            <a:ext cx="8229600" cy="1143000"/>
          </a:xfrm>
        </p:spPr>
        <p:txBody>
          <a:bodyPr>
            <a:normAutofit fontScale="90000"/>
          </a:bodyPr>
          <a:lstStyle/>
          <a:p>
            <a:r>
              <a:rPr lang="pt-BR" dirty="0" smtClean="0"/>
              <a:t/>
            </a:r>
            <a:br>
              <a:rPr lang="pt-BR" dirty="0" smtClean="0"/>
            </a:br>
            <a:r>
              <a:rPr lang="pt-BR" dirty="0" smtClean="0"/>
              <a:t/>
            </a:r>
            <a:br>
              <a:rPr lang="pt-BR" dirty="0" smtClean="0"/>
            </a:br>
            <a:r>
              <a:rPr lang="pt-BR" dirty="0" smtClean="0"/>
              <a:t>Proteção Contra </a:t>
            </a:r>
            <a:r>
              <a:rPr lang="pt-BR" dirty="0" err="1" smtClean="0"/>
              <a:t>Sobrecorrente</a:t>
            </a:r>
            <a:r>
              <a:rPr lang="pt-BR" b="1" dirty="0" smtClean="0"/>
              <a:t/>
            </a:r>
            <a:br>
              <a:rPr lang="pt-BR" b="1" dirty="0" smtClean="0"/>
            </a:br>
            <a:r>
              <a:rPr lang="pt-BR" b="1" dirty="0" smtClean="0"/>
              <a:t/>
            </a:r>
            <a:br>
              <a:rPr lang="pt-BR" b="1" dirty="0" smtClean="0"/>
            </a:br>
            <a:endParaRPr lang="pt-BR" b="1" dirty="0"/>
          </a:p>
        </p:txBody>
      </p:sp>
      <p:sp>
        <p:nvSpPr>
          <p:cNvPr id="3" name="Espaço Reservado para Conteúdo 2"/>
          <p:cNvSpPr>
            <a:spLocks noGrp="1"/>
          </p:cNvSpPr>
          <p:nvPr>
            <p:ph idx="1"/>
          </p:nvPr>
        </p:nvSpPr>
        <p:spPr/>
        <p:txBody>
          <a:bodyPr>
            <a:normAutofit fontScale="85000" lnSpcReduction="10000"/>
          </a:bodyPr>
          <a:lstStyle/>
          <a:p>
            <a:r>
              <a:rPr lang="pt-BR" dirty="0" smtClean="0"/>
              <a:t>Capacidade instalada menor ou igual a 300 kVA</a:t>
            </a:r>
            <a:br>
              <a:rPr lang="pt-BR" dirty="0" smtClean="0"/>
            </a:br>
            <a:r>
              <a:rPr lang="pt-BR" dirty="0" smtClean="0"/>
              <a:t>Em uma subestação unitária com capacidade</a:t>
            </a:r>
            <a:br>
              <a:rPr lang="pt-BR" dirty="0" smtClean="0"/>
            </a:br>
            <a:r>
              <a:rPr lang="pt-BR" dirty="0" smtClean="0"/>
              <a:t>instalada menor ou igual a 300 kVA, a proteção</a:t>
            </a:r>
            <a:br>
              <a:rPr lang="pt-BR" dirty="0" smtClean="0"/>
            </a:br>
            <a:r>
              <a:rPr lang="pt-BR" dirty="0" smtClean="0"/>
              <a:t>geral na média tensão deve ser realizada por meio</a:t>
            </a:r>
            <a:br>
              <a:rPr lang="pt-BR" dirty="0" smtClean="0"/>
            </a:br>
            <a:r>
              <a:rPr lang="pt-BR" dirty="0" smtClean="0"/>
              <a:t>de um disjuntor acionado através de relés</a:t>
            </a:r>
            <a:br>
              <a:rPr lang="pt-BR" dirty="0" smtClean="0"/>
            </a:br>
            <a:r>
              <a:rPr lang="pt-BR" dirty="0" smtClean="0"/>
              <a:t>secundários com as funções 50 e 51, fase e neutro</a:t>
            </a:r>
            <a:br>
              <a:rPr lang="pt-BR" dirty="0" smtClean="0"/>
            </a:br>
            <a:r>
              <a:rPr lang="pt-BR" dirty="0" smtClean="0"/>
              <a:t>(onde é fornecido o neutro), ou</a:t>
            </a:r>
            <a:br>
              <a:rPr lang="pt-BR" dirty="0" smtClean="0"/>
            </a:br>
            <a:r>
              <a:rPr lang="pt-BR" dirty="0" smtClean="0"/>
              <a:t>por meio de chave seccionadora e fusível, sendo</a:t>
            </a:r>
            <a:br>
              <a:rPr lang="pt-BR" dirty="0" smtClean="0"/>
            </a:br>
            <a:r>
              <a:rPr lang="pt-BR" dirty="0" smtClean="0"/>
              <a:t>que, neste caso, adicionalmente, a proteção geral,</a:t>
            </a:r>
            <a:br>
              <a:rPr lang="pt-BR" dirty="0" smtClean="0"/>
            </a:br>
            <a:r>
              <a:rPr lang="pt-BR" dirty="0" smtClean="0"/>
              <a:t>na baixa tensão, deve ser realizada através de</a:t>
            </a:r>
            <a:br>
              <a:rPr lang="pt-BR" dirty="0" smtClean="0"/>
            </a:br>
            <a:r>
              <a:rPr lang="pt-BR" dirty="0" smtClean="0"/>
              <a:t>disjuntor.</a:t>
            </a:r>
            <a:endParaRPr lang="pt-BR" smtClean="0"/>
          </a:p>
          <a:p>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1214422"/>
            <a:ext cx="8229600" cy="4525963"/>
          </a:xfrm>
        </p:spPr>
        <p:txBody>
          <a:bodyPr>
            <a:normAutofit/>
          </a:bodyPr>
          <a:lstStyle/>
          <a:p>
            <a:r>
              <a:rPr lang="pt-BR" dirty="0" smtClean="0"/>
              <a:t>Capacidade instalada maior que 300 kVA</a:t>
            </a:r>
            <a:br>
              <a:rPr lang="pt-BR" dirty="0" smtClean="0"/>
            </a:br>
            <a:r>
              <a:rPr lang="pt-BR" dirty="0" smtClean="0"/>
              <a:t>Em uma subestação com capacidade</a:t>
            </a:r>
            <a:br>
              <a:rPr lang="pt-BR" dirty="0" smtClean="0"/>
            </a:br>
            <a:r>
              <a:rPr lang="pt-BR" dirty="0" smtClean="0"/>
              <a:t>instalada maior que 300 kVA, a proteção</a:t>
            </a:r>
            <a:br>
              <a:rPr lang="pt-BR" dirty="0" smtClean="0"/>
            </a:br>
            <a:r>
              <a:rPr lang="pt-BR" dirty="0" smtClean="0"/>
              <a:t>geral na média tensão deve ser realizada</a:t>
            </a:r>
            <a:br>
              <a:rPr lang="pt-BR" dirty="0" smtClean="0"/>
            </a:br>
            <a:r>
              <a:rPr lang="pt-BR" dirty="0" smtClean="0"/>
              <a:t>exclusivamente por meio de um disjuntor</a:t>
            </a:r>
            <a:br>
              <a:rPr lang="pt-BR" dirty="0" smtClean="0"/>
            </a:br>
            <a:r>
              <a:rPr lang="pt-BR" dirty="0" smtClean="0"/>
              <a:t>acionado através de relés secundários com</a:t>
            </a:r>
            <a:br>
              <a:rPr lang="pt-BR" dirty="0" smtClean="0"/>
            </a:br>
            <a:r>
              <a:rPr lang="pt-BR" dirty="0" smtClean="0"/>
              <a:t>as funções 50 e 51, fase e neutro (onde é</a:t>
            </a:r>
            <a:br>
              <a:rPr lang="pt-BR" dirty="0" smtClean="0"/>
            </a:br>
            <a:r>
              <a:rPr lang="pt-BR" dirty="0" smtClean="0"/>
              <a:t>fornecido o neutro).</a:t>
            </a:r>
            <a:br>
              <a:rPr lang="pt-BR" dirty="0" smtClean="0"/>
            </a:b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Regulamento Técnico:</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smtClean="0"/>
              <a:t>Documento aprovado por órgãos governamentais em que se estabelecem as características de um produto ou dos processos e métodos de produção com eles relacionados, com inclusão das disposições administrativas aplicáveis e cuja observância é</a:t>
            </a:r>
            <a:br>
              <a:rPr lang="pt-BR" dirty="0" smtClean="0"/>
            </a:br>
            <a:r>
              <a:rPr lang="pt-BR" dirty="0" smtClean="0"/>
              <a:t>obrigatória. Também pode incluir prescrições em</a:t>
            </a:r>
            <a:br>
              <a:rPr lang="pt-BR" dirty="0" smtClean="0"/>
            </a:br>
            <a:r>
              <a:rPr lang="pt-BR" dirty="0" smtClean="0"/>
              <a:t>matéria de terminologia, símbolos, embalagem,</a:t>
            </a:r>
            <a:br>
              <a:rPr lang="pt-BR" dirty="0" smtClean="0"/>
            </a:br>
            <a:r>
              <a:rPr lang="pt-BR" dirty="0" smtClean="0"/>
              <a:t>marcação ou etiquetagem aplicáveis a um</a:t>
            </a:r>
            <a:br>
              <a:rPr lang="pt-BR" dirty="0" smtClean="0"/>
            </a:br>
            <a:r>
              <a:rPr lang="pt-BR" dirty="0" smtClean="0"/>
              <a:t>produto, processo ou método de produção, ou</a:t>
            </a:r>
            <a:br>
              <a:rPr lang="pt-BR" dirty="0" smtClean="0"/>
            </a:br>
            <a:r>
              <a:rPr lang="pt-BR" dirty="0" smtClean="0"/>
              <a:t>tratar exclusivamente delas.</a:t>
            </a:r>
            <a:br>
              <a:rPr lang="pt-BR" dirty="0" smtClean="0"/>
            </a:br>
            <a:r>
              <a:rPr lang="pt-BR" dirty="0" smtClean="0"/>
              <a:t/>
            </a:r>
            <a:br>
              <a:rPr lang="pt-BR" dirty="0" smtClean="0"/>
            </a:br>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Esquemas de Aterramento NBR 14039</a:t>
            </a:r>
            <a:endParaRPr lang="pt-BR" dirty="0"/>
          </a:p>
        </p:txBody>
      </p:sp>
      <p:sp>
        <p:nvSpPr>
          <p:cNvPr id="3" name="Espaço Reservado para Conteúdo 2"/>
          <p:cNvSpPr>
            <a:spLocks noGrp="1"/>
          </p:cNvSpPr>
          <p:nvPr>
            <p:ph idx="1"/>
          </p:nvPr>
        </p:nvSpPr>
        <p:spPr>
          <a:xfrm>
            <a:off x="457200" y="1600200"/>
            <a:ext cx="8329642" cy="4614881"/>
          </a:xfrm>
        </p:spPr>
        <p:txBody>
          <a:bodyPr>
            <a:normAutofit/>
          </a:bodyPr>
          <a:lstStyle/>
          <a:p>
            <a:pPr>
              <a:buNone/>
            </a:pPr>
            <a:r>
              <a:rPr lang="pt-BR" dirty="0" smtClean="0"/>
              <a:t>	 1ª letra - situação da instalação em relação a terra:</a:t>
            </a:r>
            <a:br>
              <a:rPr lang="pt-BR" dirty="0" smtClean="0"/>
            </a:br>
            <a:r>
              <a:rPr lang="pt-BR" dirty="0" smtClean="0"/>
              <a:t> T= um ponto de alimentação ligado diretamente a terra;</a:t>
            </a:r>
            <a:br>
              <a:rPr lang="pt-BR" dirty="0" smtClean="0"/>
            </a:br>
            <a:r>
              <a:rPr lang="pt-BR" dirty="0" smtClean="0"/>
              <a:t> I = nenhum ponto é ligado a terra ou ligado a terra por intermédio de uma impedância;</a:t>
            </a:r>
            <a:br>
              <a:rPr lang="pt-BR" dirty="0" smtClean="0"/>
            </a:br>
            <a:r>
              <a:rPr lang="pt-BR" dirty="0" smtClean="0"/>
              <a:t/>
            </a:r>
            <a:br>
              <a:rPr lang="pt-BR" dirty="0" smtClean="0"/>
            </a:b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571480"/>
            <a:ext cx="8229600" cy="4525963"/>
          </a:xfrm>
        </p:spPr>
        <p:txBody>
          <a:bodyPr/>
          <a:lstStyle/>
          <a:p>
            <a:r>
              <a:rPr lang="pt-BR" dirty="0" smtClean="0"/>
              <a:t>2ª letra - situação das massas da instalação elétrica</a:t>
            </a:r>
            <a:br>
              <a:rPr lang="pt-BR" dirty="0" smtClean="0"/>
            </a:br>
            <a:r>
              <a:rPr lang="pt-BR" dirty="0" smtClean="0"/>
              <a:t>em relação à terra:</a:t>
            </a:r>
            <a:br>
              <a:rPr lang="pt-BR" dirty="0" smtClean="0"/>
            </a:br>
            <a:r>
              <a:rPr lang="pt-BR" dirty="0" smtClean="0"/>
              <a:t> T = massas estão ligadas diretamente a terra</a:t>
            </a:r>
            <a:br>
              <a:rPr lang="pt-BR" dirty="0" smtClean="0"/>
            </a:br>
            <a:r>
              <a:rPr lang="pt-BR" dirty="0" smtClean="0"/>
              <a:t> N = massas estão ligadas ao terra de alimentação</a:t>
            </a:r>
            <a:br>
              <a:rPr lang="pt-BR" dirty="0" smtClean="0"/>
            </a:br>
            <a:r>
              <a:rPr lang="pt-BR" dirty="0" smtClean="0"/>
              <a:t/>
            </a:r>
            <a:br>
              <a:rPr lang="pt-BR" dirty="0" smtClean="0"/>
            </a:br>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785794"/>
            <a:ext cx="8229600" cy="5340369"/>
          </a:xfrm>
        </p:spPr>
        <p:txBody>
          <a:bodyPr>
            <a:normAutofit fontScale="92500" lnSpcReduction="20000"/>
          </a:bodyPr>
          <a:lstStyle/>
          <a:p>
            <a:r>
              <a:rPr lang="pt-BR" dirty="0" smtClean="0"/>
              <a:t>3ª letra - situação das massas do posto de</a:t>
            </a:r>
            <a:br>
              <a:rPr lang="pt-BR" dirty="0" smtClean="0"/>
            </a:br>
            <a:r>
              <a:rPr lang="pt-BR" dirty="0" smtClean="0"/>
              <a:t>alimentação:</a:t>
            </a:r>
            <a:br>
              <a:rPr lang="pt-BR" dirty="0" smtClean="0"/>
            </a:br>
            <a:r>
              <a:rPr lang="pt-BR" dirty="0" smtClean="0"/>
              <a:t> R = as massas da subestação estão ligadas</a:t>
            </a:r>
            <a:br>
              <a:rPr lang="pt-BR" dirty="0" smtClean="0"/>
            </a:br>
            <a:r>
              <a:rPr lang="pt-BR" dirty="0" smtClean="0"/>
              <a:t>simultaneamente ao aterramento do neutro da</a:t>
            </a:r>
            <a:br>
              <a:rPr lang="pt-BR" dirty="0" smtClean="0"/>
            </a:br>
            <a:r>
              <a:rPr lang="pt-BR" dirty="0" smtClean="0"/>
              <a:t>instalação e às massas da instalação;</a:t>
            </a:r>
            <a:br>
              <a:rPr lang="pt-BR" dirty="0" smtClean="0"/>
            </a:br>
            <a:r>
              <a:rPr lang="pt-BR" dirty="0" smtClean="0"/>
              <a:t> N = as massas da subestação estão ligadas diretamente ao aterramento do neutro da instalação, mas não estão ligadas às massas da instalação;</a:t>
            </a:r>
            <a:br>
              <a:rPr lang="pt-BR" dirty="0" smtClean="0"/>
            </a:br>
            <a:r>
              <a:rPr lang="pt-BR" dirty="0" smtClean="0"/>
              <a:t> S = as massas da subestação estão ligadas a um</a:t>
            </a:r>
            <a:br>
              <a:rPr lang="pt-BR" dirty="0" smtClean="0"/>
            </a:br>
            <a:r>
              <a:rPr lang="pt-BR" dirty="0" smtClean="0"/>
              <a:t>aterramento eletricamente separado daquele do neutro e daquele das massas da instalação.</a:t>
            </a:r>
            <a:br>
              <a:rPr lang="pt-BR" dirty="0" smtClean="0"/>
            </a:br>
            <a:r>
              <a:rPr lang="pt-BR" dirty="0" smtClean="0"/>
              <a:t/>
            </a:r>
            <a:br>
              <a:rPr lang="pt-BR" dirty="0" smtClean="0"/>
            </a:br>
            <a:endParaRPr lang="pt-B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ATERRAMENTO TNR</a:t>
            </a:r>
            <a:endParaRPr lang="pt-BR" dirty="0"/>
          </a:p>
        </p:txBody>
      </p:sp>
      <p:pic>
        <p:nvPicPr>
          <p:cNvPr id="4" name="Espaço Reservado para Conteúdo 3" descr="TNR.PNG"/>
          <p:cNvPicPr>
            <a:picLocks noGrp="1" noChangeAspect="1"/>
          </p:cNvPicPr>
          <p:nvPr>
            <p:ph idx="1"/>
          </p:nvPr>
        </p:nvPicPr>
        <p:blipFill>
          <a:blip r:embed="rId2"/>
          <a:stretch>
            <a:fillRect/>
          </a:stretch>
        </p:blipFill>
        <p:spPr>
          <a:xfrm>
            <a:off x="1428728" y="1857364"/>
            <a:ext cx="6072230" cy="3857652"/>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ATERRAMENTO TTN</a:t>
            </a:r>
            <a:endParaRPr lang="pt-BR" dirty="0"/>
          </a:p>
        </p:txBody>
      </p:sp>
      <p:pic>
        <p:nvPicPr>
          <p:cNvPr id="4" name="Espaço Reservado para Conteúdo 3" descr="TTN.PNG"/>
          <p:cNvPicPr>
            <a:picLocks noGrp="1" noChangeAspect="1"/>
          </p:cNvPicPr>
          <p:nvPr>
            <p:ph idx="1"/>
          </p:nvPr>
        </p:nvPicPr>
        <p:blipFill>
          <a:blip r:embed="rId2"/>
          <a:stretch>
            <a:fillRect/>
          </a:stretch>
        </p:blipFill>
        <p:spPr>
          <a:xfrm>
            <a:off x="1285852" y="1857364"/>
            <a:ext cx="6143668" cy="414340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ATERRAMENTO TTS</a:t>
            </a:r>
            <a:endParaRPr lang="pt-BR" dirty="0"/>
          </a:p>
        </p:txBody>
      </p:sp>
      <p:pic>
        <p:nvPicPr>
          <p:cNvPr id="4" name="Espaço Reservado para Conteúdo 3" descr="TTS.PNG"/>
          <p:cNvPicPr>
            <a:picLocks noGrp="1" noChangeAspect="1"/>
          </p:cNvPicPr>
          <p:nvPr>
            <p:ph idx="1"/>
          </p:nvPr>
        </p:nvPicPr>
        <p:blipFill>
          <a:blip r:embed="rId2"/>
          <a:stretch>
            <a:fillRect/>
          </a:stretch>
        </p:blipFill>
        <p:spPr>
          <a:xfrm>
            <a:off x="857225" y="1857363"/>
            <a:ext cx="6858048" cy="360354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t>Nenhum ponto é ligado a terra ou ligado a terra por intermédio de uma impedância;</a:t>
            </a:r>
            <a:endParaRPr lang="pt-BR" sz="2400" dirty="0"/>
          </a:p>
        </p:txBody>
      </p:sp>
      <p:pic>
        <p:nvPicPr>
          <p:cNvPr id="4" name="Espaço Reservado para Conteúdo 3" descr="ITN.PNG"/>
          <p:cNvPicPr>
            <a:picLocks noGrp="1" noChangeAspect="1"/>
          </p:cNvPicPr>
          <p:nvPr>
            <p:ph idx="1"/>
          </p:nvPr>
        </p:nvPicPr>
        <p:blipFill>
          <a:blip r:embed="rId2"/>
          <a:stretch>
            <a:fillRect/>
          </a:stretch>
        </p:blipFill>
        <p:spPr>
          <a:xfrm>
            <a:off x="1000100" y="2000240"/>
            <a:ext cx="2714644" cy="1622933"/>
          </a:xfrm>
        </p:spPr>
      </p:pic>
      <p:sp>
        <p:nvSpPr>
          <p:cNvPr id="5" name="CaixaDeTexto 4"/>
          <p:cNvSpPr txBox="1"/>
          <p:nvPr/>
        </p:nvSpPr>
        <p:spPr>
          <a:xfrm>
            <a:off x="1357290" y="1357298"/>
            <a:ext cx="1928826" cy="369332"/>
          </a:xfrm>
          <a:prstGeom prst="rect">
            <a:avLst/>
          </a:prstGeom>
          <a:noFill/>
        </p:spPr>
        <p:txBody>
          <a:bodyPr wrap="square" rtlCol="0">
            <a:spAutoFit/>
          </a:bodyPr>
          <a:lstStyle/>
          <a:p>
            <a:r>
              <a:rPr lang="pt-BR" dirty="0" smtClean="0"/>
              <a:t>Aterramento ITN</a:t>
            </a:r>
            <a:endParaRPr lang="pt-BR" dirty="0"/>
          </a:p>
        </p:txBody>
      </p:sp>
      <p:pic>
        <p:nvPicPr>
          <p:cNvPr id="6" name="Imagem 5" descr="ITR.PNG"/>
          <p:cNvPicPr>
            <a:picLocks noChangeAspect="1"/>
          </p:cNvPicPr>
          <p:nvPr/>
        </p:nvPicPr>
        <p:blipFill>
          <a:blip r:embed="rId3"/>
          <a:stretch>
            <a:fillRect/>
          </a:stretch>
        </p:blipFill>
        <p:spPr>
          <a:xfrm>
            <a:off x="4929190" y="2000240"/>
            <a:ext cx="3000397" cy="1595796"/>
          </a:xfrm>
          <a:prstGeom prst="rect">
            <a:avLst/>
          </a:prstGeom>
        </p:spPr>
      </p:pic>
      <p:sp>
        <p:nvSpPr>
          <p:cNvPr id="8" name="CaixaDeTexto 7"/>
          <p:cNvSpPr txBox="1"/>
          <p:nvPr/>
        </p:nvSpPr>
        <p:spPr>
          <a:xfrm>
            <a:off x="5572132" y="1357298"/>
            <a:ext cx="1928826" cy="369332"/>
          </a:xfrm>
          <a:prstGeom prst="rect">
            <a:avLst/>
          </a:prstGeom>
          <a:noFill/>
        </p:spPr>
        <p:txBody>
          <a:bodyPr wrap="square" rtlCol="0">
            <a:spAutoFit/>
          </a:bodyPr>
          <a:lstStyle/>
          <a:p>
            <a:r>
              <a:rPr lang="pt-BR" dirty="0" smtClean="0"/>
              <a:t>Aterramento ITR</a:t>
            </a:r>
            <a:endParaRPr lang="pt-BR" dirty="0"/>
          </a:p>
        </p:txBody>
      </p:sp>
      <p:pic>
        <p:nvPicPr>
          <p:cNvPr id="9" name="Imagem 8" descr="ITS.PNG"/>
          <p:cNvPicPr>
            <a:picLocks noChangeAspect="1"/>
          </p:cNvPicPr>
          <p:nvPr/>
        </p:nvPicPr>
        <p:blipFill>
          <a:blip r:embed="rId4"/>
          <a:stretch>
            <a:fillRect/>
          </a:stretch>
        </p:blipFill>
        <p:spPr>
          <a:xfrm>
            <a:off x="2714612" y="4500570"/>
            <a:ext cx="3286148" cy="1557975"/>
          </a:xfrm>
          <a:prstGeom prst="rect">
            <a:avLst/>
          </a:prstGeom>
        </p:spPr>
      </p:pic>
      <p:sp>
        <p:nvSpPr>
          <p:cNvPr id="10" name="CaixaDeTexto 9"/>
          <p:cNvSpPr txBox="1"/>
          <p:nvPr/>
        </p:nvSpPr>
        <p:spPr>
          <a:xfrm>
            <a:off x="3571868" y="4071942"/>
            <a:ext cx="2000264" cy="369332"/>
          </a:xfrm>
          <a:prstGeom prst="rect">
            <a:avLst/>
          </a:prstGeom>
          <a:noFill/>
        </p:spPr>
        <p:txBody>
          <a:bodyPr wrap="square" rtlCol="0">
            <a:spAutoFit/>
          </a:bodyPr>
          <a:lstStyle/>
          <a:p>
            <a:r>
              <a:rPr lang="pt-BR" dirty="0" smtClean="0"/>
              <a:t>Aterramento ITS</a:t>
            </a:r>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Normas Sobre Aterramento</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6.4.1.1 As características e a eficácia dos</a:t>
            </a:r>
            <a:br>
              <a:rPr lang="pt-BR" dirty="0" smtClean="0"/>
            </a:br>
            <a:r>
              <a:rPr lang="pt-BR" dirty="0" smtClean="0"/>
              <a:t>aterramentos devem satisfazer às</a:t>
            </a:r>
            <a:br>
              <a:rPr lang="pt-BR" dirty="0" smtClean="0"/>
            </a:br>
            <a:r>
              <a:rPr lang="pt-BR" dirty="0" smtClean="0"/>
              <a:t>prescrições de segurança das pessoas e</a:t>
            </a:r>
            <a:br>
              <a:rPr lang="pt-BR" dirty="0" smtClean="0"/>
            </a:br>
            <a:r>
              <a:rPr lang="pt-BR" dirty="0" smtClean="0"/>
              <a:t>funcionais da instalação.</a:t>
            </a:r>
            <a:br>
              <a:rPr lang="pt-BR" dirty="0" smtClean="0"/>
            </a:br>
            <a:r>
              <a:rPr lang="pt-BR" dirty="0" smtClean="0"/>
              <a:t>6.4.1.2 O valor da resistência de aterramento</a:t>
            </a:r>
            <a:br>
              <a:rPr lang="pt-BR" dirty="0" smtClean="0"/>
            </a:br>
            <a:r>
              <a:rPr lang="pt-BR" dirty="0" smtClean="0"/>
              <a:t>deve satisfazer às condições de proteção e</a:t>
            </a:r>
            <a:br>
              <a:rPr lang="pt-BR" dirty="0" smtClean="0"/>
            </a:br>
            <a:r>
              <a:rPr lang="pt-BR" dirty="0" smtClean="0"/>
              <a:t>de funcionamento da instalação elétrica, de</a:t>
            </a:r>
            <a:br>
              <a:rPr lang="pt-BR" dirty="0" smtClean="0"/>
            </a:br>
            <a:r>
              <a:rPr lang="pt-BR" dirty="0" smtClean="0"/>
              <a:t>acordo com o esquema de aterramento</a:t>
            </a:r>
            <a:br>
              <a:rPr lang="pt-BR" dirty="0" smtClean="0"/>
            </a:br>
            <a:r>
              <a:rPr lang="pt-BR" dirty="0" smtClean="0"/>
              <a:t>utilizado.</a:t>
            </a:r>
            <a:br>
              <a:rPr lang="pt-BR" dirty="0" smtClean="0"/>
            </a:br>
            <a:r>
              <a:rPr lang="pt-BR" dirty="0" smtClean="0"/>
              <a:t/>
            </a:r>
            <a:br>
              <a:rPr lang="pt-BR" dirty="0" smtClean="0"/>
            </a:b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714356"/>
            <a:ext cx="8229600" cy="3857652"/>
          </a:xfrm>
        </p:spPr>
        <p:txBody>
          <a:bodyPr>
            <a:normAutofit fontScale="92500" lnSpcReduction="20000"/>
          </a:bodyPr>
          <a:lstStyle/>
          <a:p>
            <a:r>
              <a:rPr lang="pt-BR" dirty="0" smtClean="0"/>
              <a:t>NOTAS: O arranjo e as dimensões do</a:t>
            </a:r>
            <a:br>
              <a:rPr lang="pt-BR" dirty="0" smtClean="0"/>
            </a:br>
            <a:r>
              <a:rPr lang="pt-BR" dirty="0" smtClean="0"/>
              <a:t>sistema de aterramento são mais</a:t>
            </a:r>
            <a:br>
              <a:rPr lang="pt-BR" dirty="0" smtClean="0"/>
            </a:br>
            <a:r>
              <a:rPr lang="pt-BR" dirty="0" smtClean="0"/>
              <a:t>importantes que o próprio valor da</a:t>
            </a:r>
            <a:br>
              <a:rPr lang="pt-BR" dirty="0" smtClean="0"/>
            </a:br>
            <a:r>
              <a:rPr lang="pt-BR" dirty="0" smtClean="0"/>
              <a:t>resistência de aterramento. Entretanto,</a:t>
            </a:r>
            <a:br>
              <a:rPr lang="pt-BR" dirty="0" smtClean="0"/>
            </a:br>
            <a:r>
              <a:rPr lang="pt-BR" dirty="0" smtClean="0"/>
              <a:t>recomenda-se uma resistência da</a:t>
            </a:r>
            <a:br>
              <a:rPr lang="pt-BR" dirty="0" smtClean="0"/>
            </a:br>
            <a:r>
              <a:rPr lang="pt-BR" dirty="0" smtClean="0"/>
              <a:t>ordem de grandeza de 10 ohms, como</a:t>
            </a:r>
            <a:br>
              <a:rPr lang="pt-BR" dirty="0" smtClean="0"/>
            </a:br>
            <a:r>
              <a:rPr lang="pt-BR" dirty="0" smtClean="0"/>
              <a:t>forma de reduzir os gradientes de</a:t>
            </a:r>
            <a:br>
              <a:rPr lang="pt-BR" dirty="0" smtClean="0"/>
            </a:br>
            <a:r>
              <a:rPr lang="pt-BR" dirty="0" smtClean="0"/>
              <a:t>potencial no solo.</a:t>
            </a:r>
            <a:br>
              <a:rPr lang="pt-BR" dirty="0" smtClean="0"/>
            </a:br>
            <a:r>
              <a:rPr lang="pt-BR" dirty="0" smtClean="0"/>
              <a:t/>
            </a:r>
            <a:br>
              <a:rPr lang="pt-BR" dirty="0" smtClean="0"/>
            </a:br>
            <a:endParaRPr lang="pt-BR" dirty="0" smtClean="0"/>
          </a:p>
          <a:p>
            <a:endParaRPr lang="pt-BR"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186766" cy="939784"/>
          </a:xfrm>
        </p:spPr>
        <p:txBody>
          <a:bodyPr>
            <a:noAutofit/>
          </a:bodyPr>
          <a:lstStyle/>
          <a:p>
            <a:r>
              <a:rPr lang="pt-BR" sz="3600" dirty="0" smtClean="0"/>
              <a:t>Padrão de Cores de condutores NBR 5410 e 14039</a:t>
            </a:r>
            <a:endParaRPr lang="pt-BR" sz="3600" dirty="0"/>
          </a:p>
        </p:txBody>
      </p:sp>
      <p:pic>
        <p:nvPicPr>
          <p:cNvPr id="4" name="Espaço Reservado para Conteúdo 3" descr="Capturar77.PNG"/>
          <p:cNvPicPr>
            <a:picLocks noGrp="1" noChangeAspect="1"/>
          </p:cNvPicPr>
          <p:nvPr>
            <p:ph idx="1"/>
          </p:nvPr>
        </p:nvPicPr>
        <p:blipFill>
          <a:blip r:embed="rId2"/>
          <a:stretch>
            <a:fillRect/>
          </a:stretch>
        </p:blipFill>
        <p:spPr>
          <a:xfrm>
            <a:off x="575389" y="1285860"/>
            <a:ext cx="7993222" cy="52864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NORMA TÉCNICA</a:t>
            </a:r>
            <a:endParaRPr lang="pt-BR" dirty="0"/>
          </a:p>
        </p:txBody>
      </p:sp>
      <p:sp>
        <p:nvSpPr>
          <p:cNvPr id="3" name="Espaço Reservado para Conteúdo 2"/>
          <p:cNvSpPr>
            <a:spLocks noGrp="1"/>
          </p:cNvSpPr>
          <p:nvPr>
            <p:ph idx="1"/>
          </p:nvPr>
        </p:nvSpPr>
        <p:spPr>
          <a:xfrm>
            <a:off x="642910" y="1285861"/>
            <a:ext cx="8072494" cy="5072097"/>
          </a:xfrm>
        </p:spPr>
        <p:txBody>
          <a:bodyPr>
            <a:normAutofit fontScale="77500" lnSpcReduction="20000"/>
          </a:bodyPr>
          <a:lstStyle/>
          <a:p>
            <a:endParaRPr lang="pt-BR" dirty="0" smtClean="0"/>
          </a:p>
          <a:p>
            <a:r>
              <a:rPr lang="pt-BR" dirty="0" smtClean="0"/>
              <a:t>Documento aprovado por uma instituição reconhecida, que prevê, para um uso comum e repetitivo, regras, diretrizes ou características para os produtos ou processos e métodos de produção conexos, e cuja observância não é obrigatória. Também pode incluir prescrições em matéria de terminologia, símbolos, embalagem, marcação ou etiquetagem aplicáveis a um produto, processo ou método de produção, ou tratar exclusivamente delas.</a:t>
            </a:r>
          </a:p>
          <a:p>
            <a:pPr>
              <a:buNone/>
            </a:pPr>
            <a:endParaRPr lang="pt-BR" dirty="0" smtClean="0"/>
          </a:p>
          <a:p>
            <a:pPr>
              <a:buNone/>
            </a:pPr>
            <a:r>
              <a:rPr lang="pt-BR" dirty="0" smtClean="0"/>
              <a:t>*É evidente que a força legal da NR-10, que é um regulamento, é superior à da NBR 14039, que é uma norma técnica. </a:t>
            </a:r>
            <a:br>
              <a:rPr lang="pt-BR" dirty="0" smtClean="0"/>
            </a:br>
            <a:r>
              <a:rPr lang="pt-BR" dirty="0" smtClean="0"/>
              <a:t/>
            </a:r>
            <a:br>
              <a:rPr lang="pt-BR" dirty="0" smtClean="0"/>
            </a:br>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apturar78.PNG"/>
          <p:cNvPicPr>
            <a:picLocks noGrp="1" noChangeAspect="1"/>
          </p:cNvPicPr>
          <p:nvPr>
            <p:ph idx="1"/>
          </p:nvPr>
        </p:nvPicPr>
        <p:blipFill>
          <a:blip r:embed="rId2"/>
          <a:stretch>
            <a:fillRect/>
          </a:stretch>
        </p:blipFill>
        <p:spPr>
          <a:xfrm>
            <a:off x="571472" y="571480"/>
            <a:ext cx="8072493" cy="5857916"/>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1" dirty="0" smtClean="0"/>
              <a:t>A OBRIGATORIEDADE DO USO DE NORMAS NO BRASIL:</a:t>
            </a:r>
            <a:endParaRPr lang="pt-BR" sz="2400" b="1" dirty="0"/>
          </a:p>
        </p:txBody>
      </p:sp>
      <p:sp>
        <p:nvSpPr>
          <p:cNvPr id="3" name="Espaço Reservado para Conteúdo 2"/>
          <p:cNvSpPr>
            <a:spLocks noGrp="1"/>
          </p:cNvSpPr>
          <p:nvPr>
            <p:ph idx="1"/>
          </p:nvPr>
        </p:nvSpPr>
        <p:spPr/>
        <p:txBody>
          <a:bodyPr>
            <a:normAutofit fontScale="62500" lnSpcReduction="20000"/>
          </a:bodyPr>
          <a:lstStyle/>
          <a:p>
            <a:pPr>
              <a:buNone/>
            </a:pPr>
            <a:r>
              <a:rPr lang="pt-BR" dirty="0" smtClean="0"/>
              <a:t> </a:t>
            </a:r>
          </a:p>
          <a:p>
            <a:pPr>
              <a:buNone/>
            </a:pPr>
            <a:r>
              <a:rPr lang="pt-BR" dirty="0" smtClean="0"/>
              <a:t>Código de Defesa do Consumidor LEI Nº 8.078 - de 11 SET 1990: lei que regula as transações de</a:t>
            </a:r>
            <a:br>
              <a:rPr lang="pt-BR" dirty="0" smtClean="0"/>
            </a:br>
            <a:r>
              <a:rPr lang="pt-BR" dirty="0" smtClean="0"/>
              <a:t>– “colocar, no mercado de consumo, qualquer produto ou serviço em desacordo com as normas expedidas pelos órgãos oficiais competentes, ou, se normas específicas não existirem, pela Associação Brasileira de Normas Técnicas ou outra entidade credenciada pelo Conselho Nacional de Metrologia, Normalização e Qualidade Industrial – CONMETRO”;</a:t>
            </a:r>
            <a:br>
              <a:rPr lang="pt-BR" dirty="0" smtClean="0"/>
            </a:br>
            <a:endParaRPr lang="pt-BR" dirty="0" smtClean="0"/>
          </a:p>
          <a:p>
            <a:r>
              <a:rPr lang="pt-BR" dirty="0" smtClean="0"/>
              <a:t> A NR-10 estabelece no item 10.1.2 que “Nas instalações e serviços em eletricidade, devem ser observadas no projeto, execução, operação, manutenção, reforma e ampliação, as normas técnicas estabelecidas pelos órgãos oficiais competentes e, na falta destas, as normas internacionais vigentes.”</a:t>
            </a:r>
            <a:br>
              <a:rPr lang="pt-BR" dirty="0" smtClean="0"/>
            </a:br>
            <a:r>
              <a:rPr lang="pt-BR" dirty="0" smtClean="0"/>
              <a:t/>
            </a:r>
            <a:br>
              <a:rPr lang="pt-BR" dirty="0" smtClean="0"/>
            </a:br>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b="1" dirty="0" smtClean="0"/>
              <a:t>NBR 14039</a:t>
            </a:r>
            <a:r>
              <a:rPr lang="pt-BR" sz="2800" dirty="0" smtClean="0"/>
              <a:t>: </a:t>
            </a:r>
            <a:r>
              <a:rPr lang="pt-BR" sz="2800" b="1" dirty="0" smtClean="0"/>
              <a:t>Instalações Elétricas de Média Tensão de</a:t>
            </a:r>
            <a:br>
              <a:rPr lang="pt-BR" sz="2800" b="1" dirty="0" smtClean="0"/>
            </a:br>
            <a:r>
              <a:rPr lang="pt-BR" sz="2800" b="1" dirty="0" smtClean="0"/>
              <a:t>1,0 kV a 36,2 kV</a:t>
            </a:r>
            <a:endParaRPr lang="pt-BR" sz="2800" dirty="0"/>
          </a:p>
        </p:txBody>
      </p:sp>
      <p:sp>
        <p:nvSpPr>
          <p:cNvPr id="3" name="Espaço Reservado para Conteúdo 2"/>
          <p:cNvSpPr>
            <a:spLocks noGrp="1"/>
          </p:cNvSpPr>
          <p:nvPr>
            <p:ph idx="1"/>
          </p:nvPr>
        </p:nvSpPr>
        <p:spPr/>
        <p:txBody>
          <a:bodyPr>
            <a:normAutofit fontScale="77500" lnSpcReduction="20000"/>
          </a:bodyPr>
          <a:lstStyle/>
          <a:p>
            <a:r>
              <a:rPr lang="pt-BR" dirty="0" smtClean="0"/>
              <a:t>Norma Técnica para média tensão a NBR 14039 estabelece regras para projetos e instalações elétricas de média tensão de 1,0 a 36,2 kV.  Ela foi publicada pela primeira vez em 2004, depois de passar por uma consulta nacional em 2003. Sua edição mais recente é de 31/05/2005.  A NBR 14039 teve sua origem na necessidade de atualização da antiga norma “NB 79 – Execução de instalações elétricas de alta tensão” que abrangia as instalações na faixa de tensão de 0,6 a 15 kV, e que vigorou até 1996. Para adequar-se aos critérios internacionais de segurança das instalações e de seus usuários, a NBR 14039 foi baseada na norma francesa NF C 13-200:1987 e seguiu a mesma estrutura da norma NBR 5410.</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Esta Norma se Aplica:</a:t>
            </a:r>
            <a:endParaRPr lang="pt-BR" dirty="0"/>
          </a:p>
        </p:txBody>
      </p:sp>
      <p:sp>
        <p:nvSpPr>
          <p:cNvPr id="3" name="Espaço Reservado para Conteúdo 2"/>
          <p:cNvSpPr>
            <a:spLocks noGrp="1"/>
          </p:cNvSpPr>
          <p:nvPr>
            <p:ph idx="1"/>
          </p:nvPr>
        </p:nvSpPr>
        <p:spPr/>
        <p:txBody>
          <a:bodyPr>
            <a:normAutofit/>
          </a:bodyPr>
          <a:lstStyle/>
          <a:p>
            <a:r>
              <a:rPr lang="pt-BR" dirty="0" smtClean="0"/>
              <a:t> Na construção e manutenção das instalações elétricas de média tensão de 1,0 a 36,2 kV a partir do ponto de entrega definido pela legislação vigente incluindo as instalações de geração, distribuição de energia elétrica. Devem considerar a relação com as instalações vizinhas a fim de evitar danos às pessoas, animais e meio ambiente</a:t>
            </a:r>
            <a:br>
              <a:rPr lang="pt-BR" dirty="0" smtClean="0"/>
            </a:b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
            </a:r>
            <a:br>
              <a:rPr lang="pt-BR" dirty="0" smtClean="0"/>
            </a:br>
            <a:r>
              <a:rPr lang="pt-BR" dirty="0" smtClean="0"/>
              <a:t>Esta Norma não se Aplica:</a:t>
            </a:r>
            <a:br>
              <a:rPr lang="pt-BR" dirty="0" smtClean="0"/>
            </a:br>
            <a:r>
              <a:rPr lang="pt-BR" dirty="0" smtClean="0"/>
              <a:t/>
            </a:r>
            <a:br>
              <a:rPr lang="pt-BR" dirty="0" smtClean="0"/>
            </a:b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Esta Norma não se aplica:</a:t>
            </a:r>
            <a:br>
              <a:rPr lang="pt-BR" dirty="0" smtClean="0"/>
            </a:br>
            <a:r>
              <a:rPr lang="pt-BR" dirty="0" smtClean="0"/>
              <a:t>a) às instalações elétricas de concessionários dos serviços de geração, transmissão e distribuição de energia elétrica, no exercício de suas funções em serviço de utilidade pública;</a:t>
            </a:r>
            <a:br>
              <a:rPr lang="pt-BR" dirty="0" smtClean="0"/>
            </a:br>
            <a:r>
              <a:rPr lang="pt-BR" dirty="0" smtClean="0"/>
              <a:t>b) às instalações de cercas eletrificadas;</a:t>
            </a:r>
            <a:br>
              <a:rPr lang="pt-BR" dirty="0" smtClean="0"/>
            </a:br>
            <a:r>
              <a:rPr lang="pt-BR" dirty="0" smtClean="0"/>
              <a:t>c) trabalhos com circuitos energizados.</a:t>
            </a:r>
            <a:br>
              <a:rPr lang="pt-BR" dirty="0" smtClean="0"/>
            </a:br>
            <a:r>
              <a:rPr lang="pt-BR" dirty="0" smtClean="0"/>
              <a:t/>
            </a:r>
            <a:br>
              <a:rPr lang="pt-BR" dirty="0" smtClean="0"/>
            </a:br>
            <a:r>
              <a:rPr lang="pt-BR" dirty="0" smtClean="0"/>
              <a:t>No caso de trabalhos com circuitos energizados devem ser atendidas as prescrições da NR-10 -</a:t>
            </a:r>
            <a:br>
              <a:rPr lang="pt-BR" dirty="0" smtClean="0"/>
            </a:b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Limites de tensão</a:t>
            </a:r>
            <a:endParaRPr lang="pt-BR" dirty="0"/>
          </a:p>
        </p:txBody>
      </p:sp>
      <p:sp>
        <p:nvSpPr>
          <p:cNvPr id="3" name="Espaço Reservado para Conteúdo 2"/>
          <p:cNvSpPr>
            <a:spLocks noGrp="1"/>
          </p:cNvSpPr>
          <p:nvPr>
            <p:ph idx="1"/>
          </p:nvPr>
        </p:nvSpPr>
        <p:spPr/>
        <p:txBody>
          <a:bodyPr/>
          <a:lstStyle/>
          <a:p>
            <a:r>
              <a:rPr lang="pt-BR" dirty="0" smtClean="0"/>
              <a:t>O limite de aplicação da norma de média tensão é dado pelo valor da tensão em corrente alternada</a:t>
            </a:r>
            <a:br>
              <a:rPr lang="pt-BR" dirty="0" smtClean="0"/>
            </a:br>
            <a:r>
              <a:rPr lang="pt-BR" dirty="0" smtClean="0"/>
              <a:t>(CA): o limite inferior é de 1 kV e o limite superior é de 36,2 kV, e, em corrente contínua (CC), o limite inferior é de 1,5 kV e o superior é de 36,2 kV</a:t>
            </a:r>
            <a:br>
              <a:rPr lang="pt-BR" dirty="0" smtClean="0"/>
            </a:br>
            <a:r>
              <a:rPr lang="pt-BR" dirty="0" smtClean="0"/>
              <a:t/>
            </a:r>
            <a:br>
              <a:rPr lang="pt-BR" dirty="0" smtClean="0"/>
            </a:b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92500" lnSpcReduction="20000"/>
          </a:bodyPr>
          <a:lstStyle/>
          <a:p>
            <a:r>
              <a:rPr lang="pt-BR" dirty="0" smtClean="0"/>
              <a:t>No caso de tensão CA inferior a 1 kV e CC inferior a 1,5 kV, a norma aplicável é a NBR 5410. No caso</a:t>
            </a:r>
            <a:br>
              <a:rPr lang="pt-BR" dirty="0" smtClean="0"/>
            </a:br>
            <a:r>
              <a:rPr lang="pt-BR" dirty="0" smtClean="0"/>
              <a:t>dos limites superiores serem violados, não existem normas brasileiras e normas IEC, devendo ser adotada uma norma estrangeira, como por exemplo, a norma francesa NFC 13200 - que tem validade até 64 kV -, mas precedido de um acordo entre o proprietário e o projetista da instalação.</a:t>
            </a:r>
            <a:br>
              <a:rPr lang="pt-BR" dirty="0" smtClean="0"/>
            </a:br>
            <a:r>
              <a:rPr lang="pt-BR" dirty="0" smtClean="0"/>
              <a:t/>
            </a:r>
            <a:br>
              <a:rPr lang="pt-BR" dirty="0" smtClean="0"/>
            </a:br>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520</Words>
  <Application>Microsoft Office PowerPoint</Application>
  <PresentationFormat>Apresentação na tela (4:3)</PresentationFormat>
  <Paragraphs>51</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Tema do Office</vt:lpstr>
      <vt:lpstr>INTRODUÇÃO A ABNT NBR 14039</vt:lpstr>
      <vt:lpstr>Regulamento Técnico:</vt:lpstr>
      <vt:lpstr>NORMA TÉCNICA</vt:lpstr>
      <vt:lpstr>A OBRIGATORIEDADE DO USO DE NORMAS NO BRASIL:</vt:lpstr>
      <vt:lpstr>NBR 14039: Instalações Elétricas de Média Tensão de 1,0 kV a 36,2 kV</vt:lpstr>
      <vt:lpstr>Esta Norma se Aplica:</vt:lpstr>
      <vt:lpstr>  Esta Norma não se Aplica:  </vt:lpstr>
      <vt:lpstr>Limites de tensão</vt:lpstr>
      <vt:lpstr>Slide 9</vt:lpstr>
      <vt:lpstr>Slide 10</vt:lpstr>
      <vt:lpstr>  SUBESTAÇÕES  </vt:lpstr>
      <vt:lpstr>Slide 12</vt:lpstr>
      <vt:lpstr>Slide 13</vt:lpstr>
      <vt:lpstr>Slide 14</vt:lpstr>
      <vt:lpstr>Slide 15</vt:lpstr>
      <vt:lpstr>Slide 16</vt:lpstr>
      <vt:lpstr>Trabalho realizado em Média tensão</vt:lpstr>
      <vt:lpstr>  Proteção Contra Sobrecorrente  </vt:lpstr>
      <vt:lpstr>Slide 19</vt:lpstr>
      <vt:lpstr>Esquemas de Aterramento NBR 14039</vt:lpstr>
      <vt:lpstr>Slide 21</vt:lpstr>
      <vt:lpstr>Slide 22</vt:lpstr>
      <vt:lpstr>ATERRAMENTO TNR</vt:lpstr>
      <vt:lpstr>ATERRAMENTO TTN</vt:lpstr>
      <vt:lpstr>ATERRAMENTO TTS</vt:lpstr>
      <vt:lpstr>Nenhum ponto é ligado a terra ou ligado a terra por intermédio de uma impedância;</vt:lpstr>
      <vt:lpstr>Normas Sobre Aterramento</vt:lpstr>
      <vt:lpstr>Slide 28</vt:lpstr>
      <vt:lpstr>Padrão de Cores de condutores NBR 5410 e 14039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Chave Seccionadora Telecomanda</dc:title>
  <dc:creator>Felipe</dc:creator>
  <cp:lastModifiedBy>Anne Caroline</cp:lastModifiedBy>
  <cp:revision>142</cp:revision>
  <dcterms:created xsi:type="dcterms:W3CDTF">2015-05-13T19:42:51Z</dcterms:created>
  <dcterms:modified xsi:type="dcterms:W3CDTF">2015-10-22T22:08:28Z</dcterms:modified>
</cp:coreProperties>
</file>